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2" r:id="rId5"/>
    <p:sldId id="316" r:id="rId6"/>
    <p:sldId id="335" r:id="rId7"/>
    <p:sldId id="277" r:id="rId8"/>
    <p:sldId id="266" r:id="rId9"/>
    <p:sldId id="317" r:id="rId10"/>
    <p:sldId id="380" r:id="rId11"/>
    <p:sldId id="381" r:id="rId12"/>
    <p:sldId id="382" r:id="rId13"/>
    <p:sldId id="383" r:id="rId14"/>
    <p:sldId id="346" r:id="rId15"/>
    <p:sldId id="363" r:id="rId16"/>
    <p:sldId id="371" r:id="rId17"/>
    <p:sldId id="373" r:id="rId18"/>
    <p:sldId id="268" r:id="rId19"/>
    <p:sldId id="36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86" d="100"/>
          <a:sy n="86" d="100"/>
        </p:scale>
        <p:origin x="422"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Aspect</a:t>
            </a:r>
            <a:r>
              <a:rPr lang="zh-CN" altLang="en-US" dirty="0"/>
              <a:t>：</a:t>
            </a:r>
            <a:r>
              <a:rPr lang="en-US" altLang="zh-CN" dirty="0">
                <a:solidFill>
                  <a:srgbClr val="F33B45"/>
                </a:solidFill>
              </a:rPr>
              <a:t>picture quality</a:t>
            </a:r>
            <a:r>
              <a:rPr lang="en-US" altLang="zh-CN" dirty="0"/>
              <a:t> </a:t>
            </a:r>
            <a:endParaRPr lang="en-US" altLang="zh-CN" dirty="0"/>
          </a:p>
          <a:p>
            <a:r>
              <a:rPr lang="en-US" altLang="zh-CN" dirty="0"/>
              <a:t>Polarity</a:t>
            </a:r>
            <a:r>
              <a:rPr lang="zh-CN" altLang="en-US" dirty="0"/>
              <a:t>：</a:t>
            </a:r>
            <a:r>
              <a:rPr lang="en-US" altLang="zh-CN" dirty="0"/>
              <a:t>positive</a:t>
            </a:r>
            <a:endParaRPr lang="en-US" altLang="zh-CN" dirty="0"/>
          </a:p>
          <a:p>
            <a:r>
              <a:rPr lang="en-US" altLang="zh-CN" dirty="0"/>
              <a:t>Aspect</a:t>
            </a:r>
            <a:r>
              <a:rPr lang="zh-CN" altLang="en-US" dirty="0"/>
              <a:t>：</a:t>
            </a:r>
            <a:r>
              <a:rPr lang="en-US" altLang="zh-CN" dirty="0">
                <a:solidFill>
                  <a:srgbClr val="F33B45"/>
                </a:solidFill>
              </a:rPr>
              <a:t>battery life</a:t>
            </a:r>
            <a:r>
              <a:rPr lang="en-US" altLang="zh-CN"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Polarity</a:t>
            </a:r>
            <a:r>
              <a:rPr lang="zh-CN" altLang="en-US" dirty="0"/>
              <a:t>：</a:t>
            </a:r>
            <a:r>
              <a:rPr lang="en-US" altLang="zh-CN" dirty="0"/>
              <a:t>negative</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3765"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8"/>
            <a:ext cx="10515600" cy="4859989"/>
          </a:xfrm>
        </p:spPr>
        <p:txBody>
          <a:bodyPr/>
          <a:lstStyle>
            <a:lvl1pPr marL="358775" indent="-457200" algn="l" defTabSz="913765"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75" lvl="0" indent="-457200" algn="l" defTabSz="913765"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3765"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3765"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3765"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39.png"/></Relationships>
</file>

<file path=ppt/slides/_rels/slide11.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1" Type="http://schemas.openxmlformats.org/officeDocument/2006/relationships/slideLayout" Target="../slideLayouts/slideLayout2.xml"/><Relationship Id="rId10" Type="http://schemas.openxmlformats.org/officeDocument/2006/relationships/image" Target="../media/image53.png"/><Relationship Id="rId1"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8.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3178175"/>
            <a:ext cx="12192000" cy="183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Hanqi Jin, Xiaojun Wan</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algn="ct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Center for Data Science, Peking University</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algn="ct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Wangxuan Institute of Computer Technology, Peking University</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algn="ct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The MOE Key Laboratory of Computational Linguistics, Peking University</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fld>
            <a:endParaRPr lang="zh-CN" altLang="en-US" dirty="0"/>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95300" y="1474463"/>
            <a:ext cx="10856458" cy="2553335"/>
          </a:xfrm>
          <a:prstGeom prst="rect">
            <a:avLst/>
          </a:prstGeom>
          <a:noFill/>
        </p:spPr>
        <p:txBody>
          <a:bodyPr wrap="square" rtlCol="0">
            <a:spAutoFit/>
            <a:scene3d>
              <a:camera prst="orthographicFront"/>
              <a:lightRig rig="threePt" dir="t"/>
            </a:scene3d>
          </a:bodyPr>
          <a:lstStyle/>
          <a:p>
            <a:pPr algn="ct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Abstractive Multi-Document Summarization via Joint Learning with</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algn="ct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Single-Document Summarization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algn="ct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3" name="文本框 2"/>
          <p:cNvSpPr txBox="1"/>
          <p:nvPr/>
        </p:nvSpPr>
        <p:spPr>
          <a:xfrm>
            <a:off x="4785999" y="5268595"/>
            <a:ext cx="2936875" cy="368300"/>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2021.02.02  •  ChongQing</a:t>
            </a:r>
            <a:r>
              <a:rPr lang="en-US" altLang="zh-CN" dirty="0"/>
              <a:t> </a:t>
            </a:r>
            <a:endParaRPr lang="en-US" altLang="zh-CN" dirty="0"/>
          </a:p>
        </p:txBody>
      </p:sp>
      <p:sp>
        <p:nvSpPr>
          <p:cNvPr id="22" name="文本框 21"/>
          <p:cNvSpPr txBox="1"/>
          <p:nvPr/>
        </p:nvSpPr>
        <p:spPr>
          <a:xfrm>
            <a:off x="9862832" y="4187550"/>
            <a:ext cx="1876425" cy="829945"/>
          </a:xfrm>
          <a:prstGeom prst="rect">
            <a:avLst/>
          </a:prstGeom>
          <a:noFill/>
        </p:spPr>
        <p:txBody>
          <a:bodyPr wrap="none" rtlCol="0">
            <a:spAutoFit/>
          </a:bodyPr>
          <a:lstStyle/>
          <a:p>
            <a:endParaRPr lang="en-US" altLang="zh-CN" sz="1600" b="1" dirty="0">
              <a:solidFill>
                <a:srgbClr val="1F4E79"/>
              </a:solidFill>
              <a:latin typeface="黑体" panose="02010609060101010101" charset="-122"/>
              <a:ea typeface="黑体" panose="02010609060101010101" charset="-122"/>
            </a:endParaRPr>
          </a:p>
          <a:p>
            <a:endParaRPr lang="en-US" altLang="zh-CN" sz="1600" b="1" dirty="0">
              <a:solidFill>
                <a:srgbClr val="1F4E79"/>
              </a:solidFill>
              <a:latin typeface="黑体" panose="02010609060101010101" charset="-122"/>
              <a:ea typeface="黑体" panose="02010609060101010101" charset="-122"/>
            </a:endParaRPr>
          </a:p>
          <a:p>
            <a:r>
              <a:rPr lang="en-US" altLang="zh-CN" sz="1600" b="1" dirty="0">
                <a:solidFill>
                  <a:srgbClr val="1F4E79"/>
                </a:solidFill>
                <a:latin typeface="黑体" panose="02010609060101010101" charset="-122"/>
                <a:ea typeface="黑体" panose="02010609060101010101" charset="-122"/>
              </a:rPr>
              <a:t>——EMNLP 2020</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3" name="图片 2" descr="截屏2021-02-02 上午11.31.25"/>
          <p:cNvPicPr>
            <a:picLocks noChangeAspect="1"/>
          </p:cNvPicPr>
          <p:nvPr/>
        </p:nvPicPr>
        <p:blipFill>
          <a:blip r:embed="rId1"/>
          <a:srcRect l="2679" t="6268"/>
          <a:stretch>
            <a:fillRect/>
          </a:stretch>
        </p:blipFill>
        <p:spPr>
          <a:xfrm>
            <a:off x="1485265" y="1010285"/>
            <a:ext cx="2929255" cy="3030855"/>
          </a:xfrm>
          <a:prstGeom prst="rect">
            <a:avLst/>
          </a:prstGeom>
        </p:spPr>
      </p:pic>
      <p:sp>
        <p:nvSpPr>
          <p:cNvPr id="5" name="文本框 4"/>
          <p:cNvSpPr txBox="1"/>
          <p:nvPr/>
        </p:nvSpPr>
        <p:spPr>
          <a:xfrm>
            <a:off x="111760" y="4123055"/>
            <a:ext cx="6075680" cy="2306955"/>
          </a:xfrm>
          <a:prstGeom prst="rect">
            <a:avLst/>
          </a:prstGeom>
          <a:noFill/>
        </p:spPr>
        <p:txBody>
          <a:bodyPr wrap="square" rtlCol="0" anchor="t">
            <a:spAutoFit/>
          </a:bodyPr>
          <a:p>
            <a:r>
              <a:rPr lang="zh-CN" altLang="en-US"/>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 first use an attention pooling over the document encoder outputs to obtain corresponding document representation, and adopt a bidirectional LSTM to encode multiple document representations in the document cluster. Then,we take the output of the bidirectional LSTM as the initial state of another unidirectional LSTM, which will be used to calculate the weights that the next word comes from each document.</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图片 1" descr="截屏2021-02-02 上午11.38.41"/>
          <p:cNvPicPr>
            <a:picLocks noChangeAspect="1"/>
          </p:cNvPicPr>
          <p:nvPr/>
        </p:nvPicPr>
        <p:blipFill>
          <a:blip r:embed="rId2"/>
          <a:srcRect r="6250"/>
          <a:stretch>
            <a:fillRect/>
          </a:stretch>
        </p:blipFill>
        <p:spPr>
          <a:xfrm>
            <a:off x="7541260" y="1461135"/>
            <a:ext cx="2609850" cy="444500"/>
          </a:xfrm>
          <a:prstGeom prst="rect">
            <a:avLst/>
          </a:prstGeom>
        </p:spPr>
      </p:pic>
      <p:pic>
        <p:nvPicPr>
          <p:cNvPr id="7" name="图片 6" descr="截屏2021-02-02 上午11.38.34"/>
          <p:cNvPicPr>
            <a:picLocks noChangeAspect="1"/>
          </p:cNvPicPr>
          <p:nvPr/>
        </p:nvPicPr>
        <p:blipFill>
          <a:blip r:embed="rId3"/>
          <a:stretch>
            <a:fillRect/>
          </a:stretch>
        </p:blipFill>
        <p:spPr>
          <a:xfrm>
            <a:off x="6541770" y="1986280"/>
            <a:ext cx="5232400" cy="2057400"/>
          </a:xfrm>
          <a:prstGeom prst="rect">
            <a:avLst/>
          </a:prstGeom>
        </p:spPr>
      </p:pic>
      <p:pic>
        <p:nvPicPr>
          <p:cNvPr id="8" name="图片 7" descr="截屏2021-02-02 上午11.39.41"/>
          <p:cNvPicPr>
            <a:picLocks noChangeAspect="1"/>
          </p:cNvPicPr>
          <p:nvPr/>
        </p:nvPicPr>
        <p:blipFill>
          <a:blip r:embed="rId4"/>
          <a:stretch>
            <a:fillRect/>
          </a:stretch>
        </p:blipFill>
        <p:spPr>
          <a:xfrm>
            <a:off x="7929880" y="4377055"/>
            <a:ext cx="4262120" cy="308610"/>
          </a:xfrm>
          <a:prstGeom prst="rect">
            <a:avLst/>
          </a:prstGeom>
        </p:spPr>
      </p:pic>
      <p:pic>
        <p:nvPicPr>
          <p:cNvPr id="9" name="图片 8" descr="截屏2021-02-02 上午11.40.24"/>
          <p:cNvPicPr>
            <a:picLocks noChangeAspect="1"/>
          </p:cNvPicPr>
          <p:nvPr/>
        </p:nvPicPr>
        <p:blipFill>
          <a:blip r:embed="rId5"/>
          <a:stretch>
            <a:fillRect/>
          </a:stretch>
        </p:blipFill>
        <p:spPr>
          <a:xfrm>
            <a:off x="7009130" y="5019675"/>
            <a:ext cx="4876800" cy="107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3" name="图片 2" descr="截屏2021-02-02 上午11.31.25"/>
          <p:cNvPicPr>
            <a:picLocks noChangeAspect="1"/>
          </p:cNvPicPr>
          <p:nvPr/>
        </p:nvPicPr>
        <p:blipFill>
          <a:blip r:embed="rId1"/>
          <a:srcRect l="2679" t="6268"/>
          <a:stretch>
            <a:fillRect/>
          </a:stretch>
        </p:blipFill>
        <p:spPr>
          <a:xfrm>
            <a:off x="1485265" y="1010285"/>
            <a:ext cx="2929255" cy="3030855"/>
          </a:xfrm>
          <a:prstGeom prst="rect">
            <a:avLst/>
          </a:prstGeom>
        </p:spPr>
      </p:pic>
      <p:sp>
        <p:nvSpPr>
          <p:cNvPr id="5" name="文本框 4"/>
          <p:cNvSpPr txBox="1"/>
          <p:nvPr/>
        </p:nvSpPr>
        <p:spPr>
          <a:xfrm>
            <a:off x="111760" y="4123055"/>
            <a:ext cx="6075680" cy="2306955"/>
          </a:xfrm>
          <a:prstGeom prst="rect">
            <a:avLst/>
          </a:prstGeom>
          <a:noFill/>
        </p:spPr>
        <p:txBody>
          <a:bodyPr wrap="square" rtlCol="0" anchor="t">
            <a:spAutoFit/>
          </a:bodyPr>
          <a:p>
            <a:r>
              <a:rPr lang="zh-CN" altLang="en-US"/>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 first use an attention pooling over the document encoder outputs to obtain corresponding document representation, and adopt a bidirectional LSTM to encode multiple document representations in the document cluster. Then,we take the output of the bidirectional LSTM as the initial state of another unidirectional LSTM, which will be used to calculate the weights that the next word comes from each document.</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0" name="图片 9" descr="截屏2021-02-02 上午11.44.05"/>
          <p:cNvPicPr>
            <a:picLocks noChangeAspect="1"/>
          </p:cNvPicPr>
          <p:nvPr/>
        </p:nvPicPr>
        <p:blipFill>
          <a:blip r:embed="rId2"/>
          <a:stretch>
            <a:fillRect/>
          </a:stretch>
        </p:blipFill>
        <p:spPr>
          <a:xfrm>
            <a:off x="7604125" y="1463675"/>
            <a:ext cx="2184400" cy="469900"/>
          </a:xfrm>
          <a:prstGeom prst="rect">
            <a:avLst/>
          </a:prstGeom>
        </p:spPr>
      </p:pic>
      <p:pic>
        <p:nvPicPr>
          <p:cNvPr id="11" name="图片 10" descr="截屏2021-02-02 上午11.44.56"/>
          <p:cNvPicPr>
            <a:picLocks noChangeAspect="1"/>
          </p:cNvPicPr>
          <p:nvPr/>
        </p:nvPicPr>
        <p:blipFill>
          <a:blip r:embed="rId3"/>
          <a:stretch>
            <a:fillRect/>
          </a:stretch>
        </p:blipFill>
        <p:spPr>
          <a:xfrm>
            <a:off x="6636385" y="2016760"/>
            <a:ext cx="2204720" cy="511810"/>
          </a:xfrm>
          <a:prstGeom prst="rect">
            <a:avLst/>
          </a:prstGeom>
        </p:spPr>
      </p:pic>
      <p:pic>
        <p:nvPicPr>
          <p:cNvPr id="12" name="图片 11" descr="截屏2021-02-02 上午11.45.04"/>
          <p:cNvPicPr>
            <a:picLocks noChangeAspect="1"/>
          </p:cNvPicPr>
          <p:nvPr/>
        </p:nvPicPr>
        <p:blipFill>
          <a:blip r:embed="rId4"/>
          <a:stretch>
            <a:fillRect/>
          </a:stretch>
        </p:blipFill>
        <p:spPr>
          <a:xfrm>
            <a:off x="8841105" y="2016760"/>
            <a:ext cx="2487295" cy="528320"/>
          </a:xfrm>
          <a:prstGeom prst="rect">
            <a:avLst/>
          </a:prstGeom>
        </p:spPr>
      </p:pic>
      <p:pic>
        <p:nvPicPr>
          <p:cNvPr id="13" name="图片 12" descr="截屏2021-02-02 上午11.45.09"/>
          <p:cNvPicPr>
            <a:picLocks noChangeAspect="1"/>
          </p:cNvPicPr>
          <p:nvPr/>
        </p:nvPicPr>
        <p:blipFill>
          <a:blip r:embed="rId5"/>
          <a:stretch>
            <a:fillRect/>
          </a:stretch>
        </p:blipFill>
        <p:spPr>
          <a:xfrm>
            <a:off x="6685915" y="2454910"/>
            <a:ext cx="4642485" cy="787400"/>
          </a:xfrm>
          <a:prstGeom prst="rect">
            <a:avLst/>
          </a:prstGeom>
        </p:spPr>
      </p:pic>
      <p:pic>
        <p:nvPicPr>
          <p:cNvPr id="14" name="图片 13" descr="截屏2021-02-02 上午11.51.16"/>
          <p:cNvPicPr>
            <a:picLocks noChangeAspect="1"/>
          </p:cNvPicPr>
          <p:nvPr/>
        </p:nvPicPr>
        <p:blipFill>
          <a:blip r:embed="rId6"/>
          <a:stretch>
            <a:fillRect/>
          </a:stretch>
        </p:blipFill>
        <p:spPr>
          <a:xfrm>
            <a:off x="6253480" y="3370580"/>
            <a:ext cx="5506720" cy="670560"/>
          </a:xfrm>
          <a:prstGeom prst="rect">
            <a:avLst/>
          </a:prstGeom>
        </p:spPr>
      </p:pic>
      <p:pic>
        <p:nvPicPr>
          <p:cNvPr id="15" name="图片 14" descr="截屏2021-02-02 上午11.58.40"/>
          <p:cNvPicPr>
            <a:picLocks noChangeAspect="1"/>
          </p:cNvPicPr>
          <p:nvPr/>
        </p:nvPicPr>
        <p:blipFill>
          <a:blip r:embed="rId7"/>
          <a:stretch>
            <a:fillRect/>
          </a:stretch>
        </p:blipFill>
        <p:spPr>
          <a:xfrm>
            <a:off x="6261100" y="4041140"/>
            <a:ext cx="5499100" cy="914400"/>
          </a:xfrm>
          <a:prstGeom prst="rect">
            <a:avLst/>
          </a:prstGeom>
        </p:spPr>
      </p:pic>
      <p:pic>
        <p:nvPicPr>
          <p:cNvPr id="16" name="图片 15" descr="截屏2021-02-02 上午11.59.31"/>
          <p:cNvPicPr>
            <a:picLocks noChangeAspect="1"/>
          </p:cNvPicPr>
          <p:nvPr/>
        </p:nvPicPr>
        <p:blipFill>
          <a:blip r:embed="rId8"/>
          <a:stretch>
            <a:fillRect/>
          </a:stretch>
        </p:blipFill>
        <p:spPr>
          <a:xfrm>
            <a:off x="8392160" y="4781550"/>
            <a:ext cx="2936240" cy="439420"/>
          </a:xfrm>
          <a:prstGeom prst="rect">
            <a:avLst/>
          </a:prstGeom>
        </p:spPr>
      </p:pic>
      <p:pic>
        <p:nvPicPr>
          <p:cNvPr id="17" name="图片 16" descr="截屏2021-02-02 下午12.00.09"/>
          <p:cNvPicPr>
            <a:picLocks noChangeAspect="1"/>
          </p:cNvPicPr>
          <p:nvPr/>
        </p:nvPicPr>
        <p:blipFill>
          <a:blip r:embed="rId9"/>
          <a:stretch>
            <a:fillRect/>
          </a:stretch>
        </p:blipFill>
        <p:spPr>
          <a:xfrm>
            <a:off x="6299200" y="5220970"/>
            <a:ext cx="5181600" cy="1244600"/>
          </a:xfrm>
          <a:prstGeom prst="rect">
            <a:avLst/>
          </a:prstGeom>
        </p:spPr>
      </p:pic>
      <p:pic>
        <p:nvPicPr>
          <p:cNvPr id="19" name="图片 18" descr="截屏2021-02-02 下午5.14.13"/>
          <p:cNvPicPr>
            <a:picLocks noChangeAspect="1"/>
          </p:cNvPicPr>
          <p:nvPr/>
        </p:nvPicPr>
        <p:blipFill>
          <a:blip r:embed="rId10"/>
          <a:srcRect r="4075"/>
          <a:stretch>
            <a:fillRect/>
          </a:stretch>
        </p:blipFill>
        <p:spPr>
          <a:xfrm>
            <a:off x="6419850" y="4883150"/>
            <a:ext cx="2042795" cy="289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2" name="图片 1" descr="截屏2021-02-02 下午12.10.04"/>
          <p:cNvPicPr>
            <a:picLocks noChangeAspect="1"/>
          </p:cNvPicPr>
          <p:nvPr/>
        </p:nvPicPr>
        <p:blipFill>
          <a:blip r:embed="rId1"/>
          <a:stretch>
            <a:fillRect/>
          </a:stretch>
        </p:blipFill>
        <p:spPr>
          <a:xfrm>
            <a:off x="159385" y="1735455"/>
            <a:ext cx="5782310" cy="4366895"/>
          </a:xfrm>
          <a:prstGeom prst="rect">
            <a:avLst/>
          </a:prstGeom>
        </p:spPr>
      </p:pic>
      <p:pic>
        <p:nvPicPr>
          <p:cNvPr id="4" name="图片 3" descr="截屏2021-02-02 下午12.11.09"/>
          <p:cNvPicPr>
            <a:picLocks noChangeAspect="1"/>
          </p:cNvPicPr>
          <p:nvPr/>
        </p:nvPicPr>
        <p:blipFill>
          <a:blip r:embed="rId2"/>
          <a:stretch>
            <a:fillRect/>
          </a:stretch>
        </p:blipFill>
        <p:spPr>
          <a:xfrm>
            <a:off x="6018530" y="1736090"/>
            <a:ext cx="6009640" cy="43662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3" name="图片 2" descr="截屏2021-02-02 下午12.15.48"/>
          <p:cNvPicPr>
            <a:picLocks noChangeAspect="1"/>
          </p:cNvPicPr>
          <p:nvPr/>
        </p:nvPicPr>
        <p:blipFill>
          <a:blip r:embed="rId1"/>
          <a:stretch>
            <a:fillRect/>
          </a:stretch>
        </p:blipFill>
        <p:spPr>
          <a:xfrm>
            <a:off x="1478915" y="1682750"/>
            <a:ext cx="9233535" cy="3492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2" name="图片 1" descr="截屏2021-02-02 下午12.21.20"/>
          <p:cNvPicPr>
            <a:picLocks noChangeAspect="1"/>
          </p:cNvPicPr>
          <p:nvPr/>
        </p:nvPicPr>
        <p:blipFill>
          <a:blip r:embed="rId1"/>
          <a:srcRect l="4801"/>
          <a:stretch>
            <a:fillRect/>
          </a:stretch>
        </p:blipFill>
        <p:spPr>
          <a:xfrm>
            <a:off x="0" y="2662555"/>
            <a:ext cx="5876290" cy="2088515"/>
          </a:xfrm>
          <a:prstGeom prst="rect">
            <a:avLst/>
          </a:prstGeom>
        </p:spPr>
      </p:pic>
      <p:pic>
        <p:nvPicPr>
          <p:cNvPr id="4" name="图片 3" descr="截屏2021-02-02 下午12.22.01"/>
          <p:cNvPicPr>
            <a:picLocks noChangeAspect="1"/>
          </p:cNvPicPr>
          <p:nvPr/>
        </p:nvPicPr>
        <p:blipFill>
          <a:blip r:embed="rId2"/>
          <a:stretch>
            <a:fillRect/>
          </a:stretch>
        </p:blipFill>
        <p:spPr>
          <a:xfrm>
            <a:off x="6030595" y="2296160"/>
            <a:ext cx="5942330" cy="28213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3" name="图片 2" descr="截屏2021-02-02 下午12.23.54"/>
          <p:cNvPicPr>
            <a:picLocks noChangeAspect="1"/>
          </p:cNvPicPr>
          <p:nvPr/>
        </p:nvPicPr>
        <p:blipFill>
          <a:blip r:embed="rId1"/>
          <a:stretch>
            <a:fillRect/>
          </a:stretch>
        </p:blipFill>
        <p:spPr>
          <a:xfrm>
            <a:off x="2622550" y="1876425"/>
            <a:ext cx="6947535" cy="4584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a:solidFill>
                  <a:schemeClr val="accent1">
                    <a:lumMod val="50000"/>
                  </a:schemeClr>
                </a:solidFill>
                <a:latin typeface="Times New Roman" panose="02020603050405020304" pitchFamily="18" charset="0"/>
                <a:ea typeface="楷体" panose="02010609060101010101" pitchFamily="49" charset="-122"/>
                <a:sym typeface="+mn-ea"/>
              </a:rPr>
              <a:t>Conclusion</a:t>
            </a:r>
            <a:endParaRPr lang="en-US" altLang="zh-CN" sz="3600" dirty="0">
              <a:solidFill>
                <a:schemeClr val="accent1">
                  <a:lumMod val="50000"/>
                </a:schemeClr>
              </a:solidFill>
              <a:latin typeface="Times New Roman" panose="02020603050405020304" pitchFamily="18" charset="0"/>
            </a:endParaRPr>
          </a:p>
        </p:txBody>
      </p:sp>
      <p:sp>
        <p:nvSpPr>
          <p:cNvPr id="5" name="文本框 4"/>
          <p:cNvSpPr txBox="1"/>
          <p:nvPr/>
        </p:nvSpPr>
        <p:spPr>
          <a:xfrm>
            <a:off x="764540" y="1810385"/>
            <a:ext cx="10835005" cy="4707890"/>
          </a:xfrm>
          <a:prstGeom prst="rect">
            <a:avLst/>
          </a:prstGeom>
          <a:noFill/>
        </p:spPr>
        <p:txBody>
          <a:bodyPr wrap="square" rtlCol="0" anchor="t">
            <a:spAutoFit/>
          </a:bodyPr>
          <a:p>
            <a:pPr fontAlgn="auto">
              <a:lnSpc>
                <a:spcPct val="150000"/>
              </a:lnSpc>
            </a:pPr>
            <a:r>
              <a:rPr lang="zh-CN" altLang="en-US"/>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this paper, we propose a joint learning approach to improve neural abstractive multi-document sum_x0002_marization by using single-document summarization dataset. Specifically, we use the shared doc_x0002_ument encoder and summary decoder to process each document in the document set, and apply a de_x0002_coding controller to aggregates all output probabili_x0002_ties from the summary decoder for multi-document summarization. The shared encoder and decoder are jointly trained on the single document sum- marization dataset. Experimental results show that our approach substantially outperforms sev_x0002_eral strong multi-document summarization base_x0002_lines and achieves state-of-the-art or very compet_x0002_itive performances on Multi-News and DUC-04 datasets.</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fontAlgn="auto">
              <a:lnSpc>
                <a:spcPct val="150000"/>
              </a:lnSpc>
            </a:pPr>
            <a:endParaRPr sz="2000">
              <a:latin typeface="Al Bayan Plain" charset="0"/>
              <a:cs typeface="Al Bayan Plain"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endPar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fld>
            <a:endParaRPr lang="zh-CN" altLang="en-US"/>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endParaRPr kumimoji="1" lang="en-US" altLang="zh-CN" sz="4000" dirty="0">
              <a:latin typeface="Times New Roman" panose="02020603050405020304" pitchFamily="18" charset="0"/>
            </a:endParaRPr>
          </a:p>
        </p:txBody>
      </p:sp>
      <p:sp>
        <p:nvSpPr>
          <p:cNvPr id="5" name="文本框 4"/>
          <p:cNvSpPr txBox="1"/>
          <p:nvPr/>
        </p:nvSpPr>
        <p:spPr>
          <a:xfrm>
            <a:off x="474345" y="1675765"/>
            <a:ext cx="11474450" cy="3169285"/>
          </a:xfrm>
          <a:prstGeom prst="rect">
            <a:avLst/>
          </a:prstGeom>
          <a:noFill/>
        </p:spPr>
        <p:txBody>
          <a:bodyPr wrap="square" rtlCol="0" anchor="t">
            <a:spAutoFit/>
          </a:bodyPr>
          <a:p>
            <a:r>
              <a:rPr lang="en-US" altLang="zh-CN"/>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this work, we propose a joint learn_x0002_ing approach to improve neural abstractive multi-document summarization by using single_x0002_document summarization corpus to address these issues. Our approach first uses a shared document encoder to encode each document in the document set, then uses a shared decoder to predict the word probabilities for each document, and finally applies a decoding controller to aggregate all output prob_x0002_abilities from the summary decoder to make the final prediction at each decoding step. The shared encoder and decoder are jointly trained on the single document summarization data. </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In this way,we can unify single-document and multi-document summarizations into one architecture simultane_x0002_ously, and make better use of single-document and multi-document corpora, so that both tasks can benefit from joint learning, especially for the multi_x0002_document summarization task.</a:t>
            </a:r>
            <a:endParaRPr lang="zh-CN" altLang="en-US"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endParaRPr kumimoji="1" lang="en-US" altLang="zh-CN" sz="4000" dirty="0">
              <a:latin typeface="Times New Roman" panose="02020603050405020304" pitchFamily="18" charset="0"/>
            </a:endParaRPr>
          </a:p>
        </p:txBody>
      </p:sp>
      <p:sp>
        <p:nvSpPr>
          <p:cNvPr id="9" name="文本框 8"/>
          <p:cNvSpPr txBox="1"/>
          <p:nvPr/>
        </p:nvSpPr>
        <p:spPr>
          <a:xfrm>
            <a:off x="1495425" y="1985060"/>
            <a:ext cx="9062720" cy="2861310"/>
          </a:xfrm>
          <a:prstGeom prst="rect">
            <a:avLst/>
          </a:prstGeom>
          <a:noFill/>
        </p:spPr>
        <p:txBody>
          <a:bodyPr wrap="square">
            <a:spAutoFit/>
          </a:bodyPr>
          <a:p>
            <a:pPr marL="285750" indent="-28575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To the best of our knowledge, we are the first to explore joint learning for neural abstractive single-document and multi-document summarizations.</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We propose a unified model by fully sharing encoder and decoder and utilizing a decoding controller to aggregate the decoder’s outputs for multiple input documents.</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marL="342900" indent="-34290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Experimental results show that our approach substantially outperforms several strong base_x0002_lines, and single document summarization is verified to be very helpful to neural abstractive multi-document summarization.</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587648"/>
            <a:ext cx="10515600" cy="482946"/>
          </a:xfrm>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4" name="图片 3" descr="截屏2021-02-02 上午10.33.14"/>
          <p:cNvPicPr>
            <a:picLocks noChangeAspect="1"/>
          </p:cNvPicPr>
          <p:nvPr/>
        </p:nvPicPr>
        <p:blipFill>
          <a:blip r:embed="rId1"/>
          <a:srcRect l="5506" t="9856" r="9085"/>
          <a:stretch>
            <a:fillRect/>
          </a:stretch>
        </p:blipFill>
        <p:spPr>
          <a:xfrm>
            <a:off x="95250" y="1304925"/>
            <a:ext cx="7712710" cy="5415280"/>
          </a:xfrm>
          <a:prstGeom prst="rect">
            <a:avLst/>
          </a:prstGeom>
        </p:spPr>
      </p:pic>
      <p:pic>
        <p:nvPicPr>
          <p:cNvPr id="5" name="图片 4" descr="截屏2021-02-02 上午10.35.06"/>
          <p:cNvPicPr>
            <a:picLocks noChangeAspect="1"/>
          </p:cNvPicPr>
          <p:nvPr/>
        </p:nvPicPr>
        <p:blipFill>
          <a:blip r:embed="rId2"/>
          <a:stretch>
            <a:fillRect/>
          </a:stretch>
        </p:blipFill>
        <p:spPr>
          <a:xfrm>
            <a:off x="8088630" y="1734185"/>
            <a:ext cx="3845560" cy="605155"/>
          </a:xfrm>
          <a:prstGeom prst="rect">
            <a:avLst/>
          </a:prstGeom>
        </p:spPr>
      </p:pic>
      <p:pic>
        <p:nvPicPr>
          <p:cNvPr id="7" name="图片 6" descr="截屏2021-02-02 上午10.35.15"/>
          <p:cNvPicPr>
            <a:picLocks noChangeAspect="1"/>
          </p:cNvPicPr>
          <p:nvPr/>
        </p:nvPicPr>
        <p:blipFill>
          <a:blip r:embed="rId3"/>
          <a:stretch>
            <a:fillRect/>
          </a:stretch>
        </p:blipFill>
        <p:spPr>
          <a:xfrm>
            <a:off x="7706360" y="2580005"/>
            <a:ext cx="4367530" cy="553085"/>
          </a:xfrm>
          <a:prstGeom prst="rect">
            <a:avLst/>
          </a:prstGeom>
        </p:spPr>
      </p:pic>
      <p:sp>
        <p:nvSpPr>
          <p:cNvPr id="8" name="文本框 7"/>
          <p:cNvSpPr txBox="1"/>
          <p:nvPr/>
        </p:nvSpPr>
        <p:spPr>
          <a:xfrm>
            <a:off x="7472680" y="3511550"/>
            <a:ext cx="4719320" cy="1198880"/>
          </a:xfrm>
          <a:prstGeom prst="rect">
            <a:avLst/>
          </a:prstGeom>
          <a:noFill/>
        </p:spPr>
        <p:txBody>
          <a:bodyPr wrap="square" rtlCol="0" anchor="t">
            <a:spAutoFit/>
          </a:bodyPr>
          <a:p>
            <a:r>
              <a:rPr lang="en-US" altLang="zh-CN"/>
              <a:t>  </a:t>
            </a:r>
            <a:r>
              <a:rPr lang="zh-CN" altLang="en-US"/>
              <a:t>Note that for multi-document summarization, the same sequence of previous words      (i.e.partial summary) is used for decoding for every document of the multiple inputs.</a:t>
            </a:r>
            <a:endParaRPr lang="zh-CN" altLang="en-US"/>
          </a:p>
        </p:txBody>
      </p:sp>
      <p:pic>
        <p:nvPicPr>
          <p:cNvPr id="9" name="图片 8" descr="截屏2021-02-02 上午10.45.42"/>
          <p:cNvPicPr>
            <a:picLocks noChangeAspect="1"/>
          </p:cNvPicPr>
          <p:nvPr/>
        </p:nvPicPr>
        <p:blipFill>
          <a:blip r:embed="rId4"/>
          <a:stretch>
            <a:fillRect/>
          </a:stretch>
        </p:blipFill>
        <p:spPr>
          <a:xfrm>
            <a:off x="11280140" y="3831590"/>
            <a:ext cx="573405" cy="226060"/>
          </a:xfrm>
          <a:prstGeom prst="rect">
            <a:avLst/>
          </a:prstGeom>
        </p:spPr>
      </p:pic>
      <p:pic>
        <p:nvPicPr>
          <p:cNvPr id="10" name="图片 9" descr="截屏2021-02-02 上午10.47.02"/>
          <p:cNvPicPr>
            <a:picLocks noChangeAspect="1"/>
          </p:cNvPicPr>
          <p:nvPr/>
        </p:nvPicPr>
        <p:blipFill>
          <a:blip r:embed="rId5"/>
          <a:stretch>
            <a:fillRect/>
          </a:stretch>
        </p:blipFill>
        <p:spPr>
          <a:xfrm>
            <a:off x="8056245" y="4755515"/>
            <a:ext cx="4135755" cy="928370"/>
          </a:xfrm>
          <a:prstGeom prst="rect">
            <a:avLst/>
          </a:prstGeom>
        </p:spPr>
      </p:pic>
      <p:sp>
        <p:nvSpPr>
          <p:cNvPr id="11" name="文本框 10"/>
          <p:cNvSpPr txBox="1"/>
          <p:nvPr/>
        </p:nvSpPr>
        <p:spPr>
          <a:xfrm>
            <a:off x="7430770" y="5728970"/>
            <a:ext cx="4761230" cy="922020"/>
          </a:xfrm>
          <a:prstGeom prst="rect">
            <a:avLst/>
          </a:prstGeom>
          <a:noFill/>
        </p:spPr>
        <p:txBody>
          <a:bodyPr wrap="square" rtlCol="0" anchor="t">
            <a:spAutoFit/>
          </a:bodyPr>
          <a:p>
            <a:r>
              <a:rPr lang="zh-CN" altLang="en-US"/>
              <a:t>Here    is the importance weight for each of the multiple vocabulary distributions in the t-th step.</a:t>
            </a:r>
            <a:endParaRPr lang="zh-CN" altLang="en-US"/>
          </a:p>
        </p:txBody>
      </p:sp>
      <p:pic>
        <p:nvPicPr>
          <p:cNvPr id="12" name="图片 11" descr="截屏2021-02-02 上午10.49.08"/>
          <p:cNvPicPr>
            <a:picLocks noChangeAspect="1"/>
          </p:cNvPicPr>
          <p:nvPr/>
        </p:nvPicPr>
        <p:blipFill>
          <a:blip r:embed="rId6"/>
          <a:stretch>
            <a:fillRect/>
          </a:stretch>
        </p:blipFill>
        <p:spPr>
          <a:xfrm>
            <a:off x="7976870" y="5683885"/>
            <a:ext cx="391795" cy="4502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4" name="图片 3" descr="截屏2021-02-02 上午10.55.22"/>
          <p:cNvPicPr>
            <a:picLocks noChangeAspect="1"/>
          </p:cNvPicPr>
          <p:nvPr/>
        </p:nvPicPr>
        <p:blipFill>
          <a:blip r:embed="rId1"/>
          <a:stretch>
            <a:fillRect/>
          </a:stretch>
        </p:blipFill>
        <p:spPr>
          <a:xfrm>
            <a:off x="381635" y="1255395"/>
            <a:ext cx="4749800" cy="4902200"/>
          </a:xfrm>
          <a:prstGeom prst="rect">
            <a:avLst/>
          </a:prstGeom>
        </p:spPr>
      </p:pic>
      <p:sp>
        <p:nvSpPr>
          <p:cNvPr id="5" name="文本框 4"/>
          <p:cNvSpPr txBox="1"/>
          <p:nvPr/>
        </p:nvSpPr>
        <p:spPr>
          <a:xfrm>
            <a:off x="5311140" y="1478280"/>
            <a:ext cx="6075680" cy="1198880"/>
          </a:xfrm>
          <a:prstGeom prst="rect">
            <a:avLst/>
          </a:prstGeom>
          <a:noFill/>
        </p:spPr>
        <p:txBody>
          <a:bodyPr wrap="square" rtlCol="0" anchor="t">
            <a:spAutoFit/>
          </a:bodyPr>
          <a:p>
            <a:r>
              <a:rPr lang="zh-CN" altLang="en-US"/>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Each layer has two sub-layers, where the first sub-layer is a multi-head self-attention mechanism, and the second sub-layer is a position-wise fully connected feed-forward network.</a:t>
            </a:r>
            <a:endParaRPr lang="zh-CN" altLang="en-US"/>
          </a:p>
        </p:txBody>
      </p:sp>
      <p:pic>
        <p:nvPicPr>
          <p:cNvPr id="7" name="图片 6" descr="截屏2021-02-02 上午10.58.34"/>
          <p:cNvPicPr>
            <a:picLocks noChangeAspect="1"/>
          </p:cNvPicPr>
          <p:nvPr/>
        </p:nvPicPr>
        <p:blipFill>
          <a:blip r:embed="rId2"/>
          <a:stretch>
            <a:fillRect/>
          </a:stretch>
        </p:blipFill>
        <p:spPr>
          <a:xfrm>
            <a:off x="6681470" y="2844165"/>
            <a:ext cx="2387600" cy="406400"/>
          </a:xfrm>
          <a:prstGeom prst="rect">
            <a:avLst/>
          </a:prstGeom>
        </p:spPr>
      </p:pic>
      <p:sp>
        <p:nvSpPr>
          <p:cNvPr id="9" name="文本框 8"/>
          <p:cNvSpPr txBox="1"/>
          <p:nvPr/>
        </p:nvSpPr>
        <p:spPr>
          <a:xfrm>
            <a:off x="5643245" y="3250565"/>
            <a:ext cx="6548755" cy="645160"/>
          </a:xfrm>
          <a:prstGeom prst="rect">
            <a:avLst/>
          </a:prstGeom>
          <a:noFill/>
        </p:spPr>
        <p:txBody>
          <a:bodyPr wrap="square" rtlCol="0" anchor="t">
            <a:spAutoFit/>
          </a:bodyPr>
          <a:p>
            <a:r>
              <a:rPr lang="zh-CN" altLang="en-US"/>
              <a:t> We take </a:t>
            </a:r>
            <a:endParaRPr lang="zh-CN" altLang="en-US"/>
          </a:p>
          <a:p>
            <a:r>
              <a:rPr lang="zh-CN" altLang="en-US"/>
              <a:t>as the input to the document encoder.</a:t>
            </a:r>
            <a:endParaRPr lang="zh-CN" altLang="en-US"/>
          </a:p>
        </p:txBody>
      </p:sp>
      <p:pic>
        <p:nvPicPr>
          <p:cNvPr id="10" name="图片 9" descr="截屏2021-02-02 上午10.59.32"/>
          <p:cNvPicPr>
            <a:picLocks noChangeAspect="1"/>
          </p:cNvPicPr>
          <p:nvPr/>
        </p:nvPicPr>
        <p:blipFill>
          <a:blip r:embed="rId3"/>
          <a:stretch>
            <a:fillRect/>
          </a:stretch>
        </p:blipFill>
        <p:spPr>
          <a:xfrm>
            <a:off x="6681470" y="3255645"/>
            <a:ext cx="2681605" cy="346710"/>
          </a:xfrm>
          <a:prstGeom prst="rect">
            <a:avLst/>
          </a:prstGeom>
        </p:spPr>
      </p:pic>
      <p:pic>
        <p:nvPicPr>
          <p:cNvPr id="19" name="图片 18" descr="截屏2021-02-02 上午11.01.04"/>
          <p:cNvPicPr>
            <a:picLocks noChangeAspect="1"/>
          </p:cNvPicPr>
          <p:nvPr/>
        </p:nvPicPr>
        <p:blipFill>
          <a:blip r:embed="rId4"/>
          <a:stretch>
            <a:fillRect/>
          </a:stretch>
        </p:blipFill>
        <p:spPr>
          <a:xfrm>
            <a:off x="5389245" y="4078605"/>
            <a:ext cx="6207125" cy="1431290"/>
          </a:xfrm>
          <a:prstGeom prst="rect">
            <a:avLst/>
          </a:prstGeom>
        </p:spPr>
      </p:pic>
      <p:sp>
        <p:nvSpPr>
          <p:cNvPr id="20" name="文本框 19"/>
          <p:cNvSpPr txBox="1"/>
          <p:nvPr/>
        </p:nvSpPr>
        <p:spPr>
          <a:xfrm>
            <a:off x="5923915" y="5844540"/>
            <a:ext cx="4423410" cy="706755"/>
          </a:xfrm>
          <a:prstGeom prst="rect">
            <a:avLst/>
          </a:prstGeom>
          <a:noFill/>
        </p:spPr>
        <p:txBody>
          <a:bodyPr wrap="square" rtlCol="0" anchor="t">
            <a:spAutoFit/>
          </a:bodyPr>
          <a:p>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For convenience,we denote the output for the document       as  </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1" name="图片 20" descr="截屏2021-02-02 上午11.03.14"/>
          <p:cNvPicPr>
            <a:picLocks noChangeAspect="1"/>
          </p:cNvPicPr>
          <p:nvPr/>
        </p:nvPicPr>
        <p:blipFill>
          <a:blip r:embed="rId5"/>
          <a:stretch>
            <a:fillRect/>
          </a:stretch>
        </p:blipFill>
        <p:spPr>
          <a:xfrm>
            <a:off x="7830185" y="6157595"/>
            <a:ext cx="299085" cy="376555"/>
          </a:xfrm>
          <a:prstGeom prst="rect">
            <a:avLst/>
          </a:prstGeom>
        </p:spPr>
      </p:pic>
      <p:pic>
        <p:nvPicPr>
          <p:cNvPr id="22" name="图片 21" descr="截屏2021-02-02 上午11.03.19"/>
          <p:cNvPicPr>
            <a:picLocks noChangeAspect="1"/>
          </p:cNvPicPr>
          <p:nvPr/>
        </p:nvPicPr>
        <p:blipFill>
          <a:blip r:embed="rId6"/>
          <a:stretch>
            <a:fillRect/>
          </a:stretch>
        </p:blipFill>
        <p:spPr>
          <a:xfrm>
            <a:off x="8465185" y="6172835"/>
            <a:ext cx="337820" cy="2895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sp>
        <p:nvSpPr>
          <p:cNvPr id="3" name="文本框 2"/>
          <p:cNvSpPr txBox="1"/>
          <p:nvPr/>
        </p:nvSpPr>
        <p:spPr>
          <a:xfrm>
            <a:off x="5438775" y="1455420"/>
            <a:ext cx="6398260" cy="1322070"/>
          </a:xfrm>
          <a:prstGeom prst="rect">
            <a:avLst/>
          </a:prstGeom>
          <a:noFill/>
        </p:spPr>
        <p:txBody>
          <a:bodyPr wrap="square" rtlCol="0" anchor="t">
            <a:spAutoFit/>
          </a:bodyPr>
          <a:p>
            <a:r>
              <a:rPr lang="zh-CN" altLang="en-US"/>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layer consists of three sub-layers: masked multi-head self-attention mechanism, multi-head cross-attention mechanism over the output of the encoder stack, and position-wise feed-forward network.</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图片 3" descr="截屏2021-02-02 上午11.08.11"/>
          <p:cNvPicPr>
            <a:picLocks noChangeAspect="1"/>
          </p:cNvPicPr>
          <p:nvPr/>
        </p:nvPicPr>
        <p:blipFill>
          <a:blip r:embed="rId1"/>
          <a:srcRect t="9451" b="549"/>
          <a:stretch>
            <a:fillRect/>
          </a:stretch>
        </p:blipFill>
        <p:spPr>
          <a:xfrm>
            <a:off x="5438775" y="2891790"/>
            <a:ext cx="5751195" cy="1598930"/>
          </a:xfrm>
          <a:prstGeom prst="rect">
            <a:avLst/>
          </a:prstGeom>
        </p:spPr>
      </p:pic>
      <p:pic>
        <p:nvPicPr>
          <p:cNvPr id="5" name="图片 4" descr="截屏2021-02-02 上午11.09.30"/>
          <p:cNvPicPr>
            <a:picLocks noChangeAspect="1"/>
          </p:cNvPicPr>
          <p:nvPr/>
        </p:nvPicPr>
        <p:blipFill>
          <a:blip r:embed="rId2"/>
          <a:stretch>
            <a:fillRect/>
          </a:stretch>
        </p:blipFill>
        <p:spPr>
          <a:xfrm>
            <a:off x="5361305" y="4328795"/>
            <a:ext cx="4947920" cy="603885"/>
          </a:xfrm>
          <a:prstGeom prst="rect">
            <a:avLst/>
          </a:prstGeom>
        </p:spPr>
      </p:pic>
      <p:pic>
        <p:nvPicPr>
          <p:cNvPr id="7" name="图片 6" descr="截屏2021-02-02 上午11.10.06"/>
          <p:cNvPicPr>
            <a:picLocks noChangeAspect="1"/>
          </p:cNvPicPr>
          <p:nvPr/>
        </p:nvPicPr>
        <p:blipFill>
          <a:blip r:embed="rId3"/>
          <a:srcRect t="16949"/>
          <a:stretch>
            <a:fillRect/>
          </a:stretch>
        </p:blipFill>
        <p:spPr>
          <a:xfrm>
            <a:off x="5948680" y="4985385"/>
            <a:ext cx="5216525" cy="569595"/>
          </a:xfrm>
          <a:prstGeom prst="rect">
            <a:avLst/>
          </a:prstGeom>
        </p:spPr>
      </p:pic>
      <p:pic>
        <p:nvPicPr>
          <p:cNvPr id="8" name="图片 7" descr="截屏2021-02-02 上午11.10.54"/>
          <p:cNvPicPr>
            <a:picLocks noChangeAspect="1"/>
          </p:cNvPicPr>
          <p:nvPr/>
        </p:nvPicPr>
        <p:blipFill>
          <a:blip r:embed="rId4"/>
          <a:stretch>
            <a:fillRect/>
          </a:stretch>
        </p:blipFill>
        <p:spPr>
          <a:xfrm>
            <a:off x="7651750" y="5607685"/>
            <a:ext cx="3113405" cy="298450"/>
          </a:xfrm>
          <a:prstGeom prst="rect">
            <a:avLst/>
          </a:prstGeom>
        </p:spPr>
      </p:pic>
      <p:pic>
        <p:nvPicPr>
          <p:cNvPr id="9" name="图片 8" descr="截屏2021-02-02 下午12.49.43"/>
          <p:cNvPicPr>
            <a:picLocks noChangeAspect="1"/>
          </p:cNvPicPr>
          <p:nvPr/>
        </p:nvPicPr>
        <p:blipFill>
          <a:blip r:embed="rId5"/>
          <a:stretch>
            <a:fillRect/>
          </a:stretch>
        </p:blipFill>
        <p:spPr>
          <a:xfrm>
            <a:off x="218440" y="1666240"/>
            <a:ext cx="3111500" cy="3733800"/>
          </a:xfrm>
          <a:prstGeom prst="rect">
            <a:avLst/>
          </a:prstGeom>
        </p:spPr>
      </p:pic>
      <p:pic>
        <p:nvPicPr>
          <p:cNvPr id="10" name="图片 9" descr="截屏2021-02-02 下午12.49.52"/>
          <p:cNvPicPr>
            <a:picLocks noChangeAspect="1"/>
          </p:cNvPicPr>
          <p:nvPr/>
        </p:nvPicPr>
        <p:blipFill>
          <a:blip r:embed="rId6"/>
          <a:stretch>
            <a:fillRect/>
          </a:stretch>
        </p:blipFill>
        <p:spPr>
          <a:xfrm>
            <a:off x="3138170" y="4598670"/>
            <a:ext cx="1524000" cy="711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9" name="图片 8" descr="截屏2021-02-02 上午11.11.49"/>
          <p:cNvPicPr>
            <a:picLocks noChangeAspect="1"/>
          </p:cNvPicPr>
          <p:nvPr/>
        </p:nvPicPr>
        <p:blipFill>
          <a:blip r:embed="rId1"/>
          <a:stretch>
            <a:fillRect/>
          </a:stretch>
        </p:blipFill>
        <p:spPr>
          <a:xfrm>
            <a:off x="5648960" y="1753870"/>
            <a:ext cx="5467350" cy="1523365"/>
          </a:xfrm>
          <a:prstGeom prst="rect">
            <a:avLst/>
          </a:prstGeom>
        </p:spPr>
      </p:pic>
      <p:pic>
        <p:nvPicPr>
          <p:cNvPr id="10" name="图片 9" descr="截屏2021-02-02 上午11.12.54"/>
          <p:cNvPicPr>
            <a:picLocks noChangeAspect="1"/>
          </p:cNvPicPr>
          <p:nvPr/>
        </p:nvPicPr>
        <p:blipFill>
          <a:blip r:embed="rId2"/>
          <a:stretch>
            <a:fillRect/>
          </a:stretch>
        </p:blipFill>
        <p:spPr>
          <a:xfrm>
            <a:off x="6323330" y="3266440"/>
            <a:ext cx="4792980" cy="324485"/>
          </a:xfrm>
          <a:prstGeom prst="rect">
            <a:avLst/>
          </a:prstGeom>
        </p:spPr>
      </p:pic>
      <p:pic>
        <p:nvPicPr>
          <p:cNvPr id="11" name="图片 10" descr="截屏2021-02-02 上午11.13.41"/>
          <p:cNvPicPr>
            <a:picLocks noChangeAspect="1"/>
          </p:cNvPicPr>
          <p:nvPr/>
        </p:nvPicPr>
        <p:blipFill>
          <a:blip r:embed="rId3"/>
          <a:stretch>
            <a:fillRect/>
          </a:stretch>
        </p:blipFill>
        <p:spPr>
          <a:xfrm>
            <a:off x="5648960" y="3650615"/>
            <a:ext cx="5032375" cy="546735"/>
          </a:xfrm>
          <a:prstGeom prst="rect">
            <a:avLst/>
          </a:prstGeom>
        </p:spPr>
      </p:pic>
      <p:pic>
        <p:nvPicPr>
          <p:cNvPr id="12" name="图片 11" descr="截屏2021-02-02 上午11.13.49"/>
          <p:cNvPicPr>
            <a:picLocks noChangeAspect="1"/>
          </p:cNvPicPr>
          <p:nvPr/>
        </p:nvPicPr>
        <p:blipFill>
          <a:blip r:embed="rId4"/>
          <a:stretch>
            <a:fillRect/>
          </a:stretch>
        </p:blipFill>
        <p:spPr>
          <a:xfrm>
            <a:off x="7169150" y="4320540"/>
            <a:ext cx="3101340" cy="375920"/>
          </a:xfrm>
          <a:prstGeom prst="rect">
            <a:avLst/>
          </a:prstGeom>
        </p:spPr>
      </p:pic>
      <p:pic>
        <p:nvPicPr>
          <p:cNvPr id="13" name="图片 12" descr="截屏2021-02-02 上午11.14.03"/>
          <p:cNvPicPr>
            <a:picLocks noChangeAspect="1"/>
          </p:cNvPicPr>
          <p:nvPr/>
        </p:nvPicPr>
        <p:blipFill>
          <a:blip r:embed="rId5"/>
          <a:stretch>
            <a:fillRect/>
          </a:stretch>
        </p:blipFill>
        <p:spPr>
          <a:xfrm>
            <a:off x="5810250" y="5036820"/>
            <a:ext cx="4958080" cy="654685"/>
          </a:xfrm>
          <a:prstGeom prst="rect">
            <a:avLst/>
          </a:prstGeom>
        </p:spPr>
      </p:pic>
      <p:pic>
        <p:nvPicPr>
          <p:cNvPr id="14" name="图片 13" descr="截屏2021-02-02 下午12.49.43"/>
          <p:cNvPicPr>
            <a:picLocks noChangeAspect="1"/>
          </p:cNvPicPr>
          <p:nvPr/>
        </p:nvPicPr>
        <p:blipFill>
          <a:blip r:embed="rId6"/>
          <a:stretch>
            <a:fillRect/>
          </a:stretch>
        </p:blipFill>
        <p:spPr>
          <a:xfrm>
            <a:off x="541655" y="1753870"/>
            <a:ext cx="3111500" cy="3733800"/>
          </a:xfrm>
          <a:prstGeom prst="rect">
            <a:avLst/>
          </a:prstGeom>
        </p:spPr>
      </p:pic>
      <p:pic>
        <p:nvPicPr>
          <p:cNvPr id="15" name="图片 14" descr="截屏2021-02-02 下午12.49.52"/>
          <p:cNvPicPr>
            <a:picLocks noChangeAspect="1"/>
          </p:cNvPicPr>
          <p:nvPr/>
        </p:nvPicPr>
        <p:blipFill>
          <a:blip r:embed="rId7"/>
          <a:stretch>
            <a:fillRect/>
          </a:stretch>
        </p:blipFill>
        <p:spPr>
          <a:xfrm>
            <a:off x="3461385" y="4702810"/>
            <a:ext cx="1524000" cy="711200"/>
          </a:xfrm>
          <a:prstGeom prst="rect">
            <a:avLst/>
          </a:prstGeom>
        </p:spPr>
      </p:pic>
      <p:pic>
        <p:nvPicPr>
          <p:cNvPr id="16" name="图片 15" descr="截屏2021-02-02 下午5.07.12"/>
          <p:cNvPicPr>
            <a:picLocks noChangeAspect="1"/>
          </p:cNvPicPr>
          <p:nvPr/>
        </p:nvPicPr>
        <p:blipFill>
          <a:blip r:embed="rId8"/>
          <a:stretch>
            <a:fillRect/>
          </a:stretch>
        </p:blipFill>
        <p:spPr>
          <a:xfrm>
            <a:off x="8555990" y="3684905"/>
            <a:ext cx="918845" cy="295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3" name="图片 2" descr="截屏2021-02-02 上午11.31.25"/>
          <p:cNvPicPr>
            <a:picLocks noChangeAspect="1"/>
          </p:cNvPicPr>
          <p:nvPr/>
        </p:nvPicPr>
        <p:blipFill>
          <a:blip r:embed="rId1"/>
          <a:srcRect l="2679" t="6268"/>
          <a:stretch>
            <a:fillRect/>
          </a:stretch>
        </p:blipFill>
        <p:spPr>
          <a:xfrm>
            <a:off x="1485265" y="1010285"/>
            <a:ext cx="2929255" cy="3030855"/>
          </a:xfrm>
          <a:prstGeom prst="rect">
            <a:avLst/>
          </a:prstGeom>
        </p:spPr>
      </p:pic>
      <p:pic>
        <p:nvPicPr>
          <p:cNvPr id="4" name="图片 3" descr="截屏2021-02-02 上午11.30.48"/>
          <p:cNvPicPr>
            <a:picLocks noChangeAspect="1"/>
          </p:cNvPicPr>
          <p:nvPr/>
        </p:nvPicPr>
        <p:blipFill>
          <a:blip r:embed="rId2"/>
          <a:srcRect l="3632" t="7434"/>
          <a:stretch>
            <a:fillRect/>
          </a:stretch>
        </p:blipFill>
        <p:spPr>
          <a:xfrm>
            <a:off x="6274435" y="1377950"/>
            <a:ext cx="5206365" cy="5329555"/>
          </a:xfrm>
          <a:prstGeom prst="rect">
            <a:avLst/>
          </a:prstGeom>
        </p:spPr>
      </p:pic>
      <p:sp>
        <p:nvSpPr>
          <p:cNvPr id="5" name="文本框 4"/>
          <p:cNvSpPr txBox="1"/>
          <p:nvPr/>
        </p:nvSpPr>
        <p:spPr>
          <a:xfrm>
            <a:off x="111760" y="4123055"/>
            <a:ext cx="6075680" cy="2306955"/>
          </a:xfrm>
          <a:prstGeom prst="rect">
            <a:avLst/>
          </a:prstGeom>
          <a:noFill/>
        </p:spPr>
        <p:txBody>
          <a:bodyPr wrap="square" rtlCol="0" anchor="t">
            <a:spAutoFit/>
          </a:bodyPr>
          <a:p>
            <a:r>
              <a:rPr lang="zh-CN" altLang="en-US"/>
              <a:t> </a:t>
            </a: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 first use an attention pooling over the document encoder outputs to obtain corresponding document representation, and adopt a bidirectional LSTM to encode multiple document representations in the document cluster. Then,we take the output of the bidirectional LSTM as the initial state of another unidirectional LSTM, which will be used to calculate the weights that the next word comes from each document.</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文本框 6"/>
          <p:cNvSpPr txBox="1"/>
          <p:nvPr/>
        </p:nvSpPr>
        <p:spPr>
          <a:xfrm>
            <a:off x="6275070" y="3903345"/>
            <a:ext cx="1229360" cy="306705"/>
          </a:xfrm>
          <a:prstGeom prst="rect">
            <a:avLst/>
          </a:prstGeom>
          <a:noFill/>
        </p:spPr>
        <p:txBody>
          <a:bodyPr wrap="square" rtlCol="0">
            <a:spAutoFit/>
          </a:bodyPr>
          <a:p>
            <a:r>
              <a:rPr lang="zh-CN" altLang="en-US" sz="1400">
                <a:solidFill>
                  <a:srgbClr val="FF0000"/>
                </a:solidFill>
              </a:rPr>
              <a:t>尼斯湖水怪</a:t>
            </a:r>
            <a:endParaRPr lang="zh-CN" altLang="en-US" sz="1400">
              <a:solidFill>
                <a:srgbClr val="FF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4922</Words>
  <Application>WPS 演示</Application>
  <PresentationFormat>宽屏</PresentationFormat>
  <Paragraphs>108</Paragraphs>
  <Slides>17</Slides>
  <Notes>3</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17</vt:i4>
      </vt:variant>
    </vt:vector>
  </HeadingPairs>
  <TitlesOfParts>
    <vt:vector size="48"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黑体</vt:lpstr>
      <vt:lpstr>Al Bayan Plain</vt:lpstr>
      <vt:lpstr>Al Bayan Bold</vt:lpstr>
      <vt:lpstr>汉仪楷体KW</vt:lpstr>
      <vt:lpstr>等线</vt:lpstr>
      <vt:lpstr>汉仪中等线KW</vt:lpstr>
      <vt:lpstr>汉仪中黑KW</vt:lpstr>
      <vt:lpstr>微软雅黑</vt:lpstr>
      <vt:lpstr>汉仪旗黑</vt:lpstr>
      <vt:lpstr>宋体</vt:lpstr>
      <vt:lpstr>Arial Unicode MS</vt:lpstr>
      <vt:lpstr>冬青黑体简体中文</vt:lpstr>
      <vt:lpstr>Heiti SC Light</vt:lpstr>
      <vt:lpstr>Heiti SC Medium</vt:lpstr>
      <vt:lpstr>Times New Roman Regular</vt:lpstr>
      <vt:lpstr>隶变-繁</vt:lpstr>
      <vt:lpstr>Apple Color Emoji</vt:lpstr>
      <vt:lpstr>Office 主题​​</vt:lpstr>
      <vt:lpstr>PowerPoint 演示文稿</vt:lpstr>
      <vt:lpstr>PowerPoint 演示文稿</vt:lpstr>
      <vt:lpstr>Introduction</vt:lpstr>
      <vt:lpstr>Introduction</vt:lpstr>
      <vt:lpstr>Method</vt:lpstr>
      <vt:lpstr>PowerPoint 演示文稿</vt:lpstr>
      <vt:lpstr>PowerPoint 演示文稿</vt:lpstr>
      <vt:lpstr>PowerPoint 演示文稿</vt:lpstr>
      <vt:lpstr>PowerPoint 演示文稿</vt:lpstr>
      <vt:lpstr>PowerPoint 演示文稿</vt:lpstr>
      <vt:lpstr>PowerPoint 演示文稿</vt:lpstr>
      <vt:lpstr>Experiments</vt:lpstr>
      <vt:lpstr>Experiments</vt:lpstr>
      <vt:lpstr>Experiments</vt:lpstr>
      <vt:lpstr>Experiments</vt:lpstr>
      <vt:lpstr>Conclusion</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1443</cp:revision>
  <dcterms:created xsi:type="dcterms:W3CDTF">2021-02-02T09:17:34Z</dcterms:created>
  <dcterms:modified xsi:type="dcterms:W3CDTF">2021-02-02T09:17:34Z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2052-3.3.0.5120</vt:lpwstr>
  </property>
</Properties>
</file>